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6"/>
  </p:handoutMasterIdLst>
  <p:sldIdLst>
    <p:sldId id="256" r:id="rId2"/>
    <p:sldId id="290" r:id="rId3"/>
    <p:sldId id="29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2" r:id="rId29"/>
    <p:sldId id="283" r:id="rId30"/>
    <p:sldId id="284" r:id="rId31"/>
    <p:sldId id="285" r:id="rId32"/>
    <p:sldId id="286" r:id="rId33"/>
    <p:sldId id="288" r:id="rId34"/>
    <p:sldId id="289" r:id="rId35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74718-C2D4-4A9A-B482-C21A1069BBD2}" type="datetimeFigureOut">
              <a:rPr lang="pt-BR" smtClean="0"/>
              <a:pPr/>
              <a:t>07/01/2016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5D905-19CC-4BCE-816A-837D1A1A7A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365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849E-92E6-4513-B6D0-1999DE401BE8}" type="datetimeFigureOut">
              <a:rPr lang="pt-BR" smtClean="0"/>
              <a:pPr/>
              <a:t>07/01/2016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880BB-CF9F-427D-A83D-DA46E2C5843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849E-92E6-4513-B6D0-1999DE401BE8}" type="datetimeFigureOut">
              <a:rPr lang="pt-BR" smtClean="0"/>
              <a:pPr/>
              <a:t>07/01/2016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880BB-CF9F-427D-A83D-DA46E2C5843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849E-92E6-4513-B6D0-1999DE401BE8}" type="datetimeFigureOut">
              <a:rPr lang="pt-BR" smtClean="0"/>
              <a:pPr/>
              <a:t>07/01/2016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880BB-CF9F-427D-A83D-DA46E2C5843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849E-92E6-4513-B6D0-1999DE401BE8}" type="datetimeFigureOut">
              <a:rPr lang="pt-BR" smtClean="0"/>
              <a:pPr/>
              <a:t>07/01/2016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880BB-CF9F-427D-A83D-DA46E2C5843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849E-92E6-4513-B6D0-1999DE401BE8}" type="datetimeFigureOut">
              <a:rPr lang="pt-BR" smtClean="0"/>
              <a:pPr/>
              <a:t>07/01/2016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880BB-CF9F-427D-A83D-DA46E2C5843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849E-92E6-4513-B6D0-1999DE401BE8}" type="datetimeFigureOut">
              <a:rPr lang="pt-BR" smtClean="0"/>
              <a:pPr/>
              <a:t>07/01/2016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880BB-CF9F-427D-A83D-DA46E2C5843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849E-92E6-4513-B6D0-1999DE401BE8}" type="datetimeFigureOut">
              <a:rPr lang="pt-BR" smtClean="0"/>
              <a:pPr/>
              <a:t>07/01/2016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880BB-CF9F-427D-A83D-DA46E2C5843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849E-92E6-4513-B6D0-1999DE401BE8}" type="datetimeFigureOut">
              <a:rPr lang="pt-BR" smtClean="0"/>
              <a:pPr/>
              <a:t>07/01/2016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880BB-CF9F-427D-A83D-DA46E2C5843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849E-92E6-4513-B6D0-1999DE401BE8}" type="datetimeFigureOut">
              <a:rPr lang="pt-BR" smtClean="0"/>
              <a:pPr/>
              <a:t>07/01/2016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880BB-CF9F-427D-A83D-DA46E2C5843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849E-92E6-4513-B6D0-1999DE401BE8}" type="datetimeFigureOut">
              <a:rPr lang="pt-BR" smtClean="0"/>
              <a:pPr/>
              <a:t>07/01/2016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880BB-CF9F-427D-A83D-DA46E2C5843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849E-92E6-4513-B6D0-1999DE401BE8}" type="datetimeFigureOut">
              <a:rPr lang="pt-BR" smtClean="0"/>
              <a:pPr/>
              <a:t>07/01/2016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880BB-CF9F-427D-A83D-DA46E2C5843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1849E-92E6-4513-B6D0-1999DE401BE8}" type="datetimeFigureOut">
              <a:rPr lang="pt-BR" smtClean="0"/>
              <a:pPr/>
              <a:t>07/01/2016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880BB-CF9F-427D-A83D-DA46E2C5843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Resíduos de Construção Civil 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 fontScale="70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Secretaria Municipal de Agricultura e Meio Ambiente </a:t>
            </a:r>
            <a:endParaRPr lang="pt-BR" dirty="0"/>
          </a:p>
        </p:txBody>
      </p:sp>
      <p:pic>
        <p:nvPicPr>
          <p:cNvPr id="33794" name="Picture 2" descr="http://www.picadacafe.rs.gov.br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833263"/>
            <a:ext cx="3503089" cy="1947665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3326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PREFEITURA MUNICIPAL DE PICADA CAFÉ 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Reciclagem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		É </a:t>
            </a:r>
            <a:r>
              <a:rPr lang="pt-BR" dirty="0"/>
              <a:t>o processo de reaproveitamento de um resíduo, após ter sido submetido à transformação.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Beneficiamento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		É </a:t>
            </a:r>
            <a:r>
              <a:rPr lang="pt-BR" dirty="0"/>
              <a:t>o ato de submeter um resíduo a operações e/ou processos que tenham por objetivo dotá-los de condições que permitam que sejam utilizados como matéria-prima ou </a:t>
            </a:r>
            <a:r>
              <a:rPr lang="pt-BR" dirty="0" smtClean="0"/>
              <a:t>produto.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Aterro de resíduos da construção </a:t>
            </a:r>
            <a:r>
              <a:rPr lang="pt-BR" b="1" dirty="0" smtClean="0"/>
              <a:t>civil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		É </a:t>
            </a:r>
            <a:r>
              <a:rPr lang="pt-BR" dirty="0"/>
              <a:t>a área onde serão empregadas técnicas de disposição de resíduos da construção civil Classe "A" no solo, visando a </a:t>
            </a:r>
            <a:r>
              <a:rPr lang="pt-BR" dirty="0" err="1"/>
              <a:t>reservação</a:t>
            </a:r>
            <a:r>
              <a:rPr lang="pt-BR" dirty="0"/>
              <a:t> de materiais segregados de forma a possibilitar seu uso futuro ou futura utilização da área, utilizando princípios de engenharia para confiná-los ao menor volume possível, sem causar danos à saúde pública e ao meio ambiente.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Áreas de destinação de </a:t>
            </a:r>
            <a:r>
              <a:rPr lang="pt-BR" b="1" dirty="0" smtClean="0"/>
              <a:t>resíduos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BR" dirty="0" smtClean="0"/>
              <a:t>		São </a:t>
            </a:r>
            <a:r>
              <a:rPr lang="pt-BR" dirty="0"/>
              <a:t>áreas destinadas ao beneficiamento ou à disposição final de resíduos.</a:t>
            </a:r>
          </a:p>
          <a:p>
            <a:pPr algn="just">
              <a:buNone/>
            </a:pPr>
            <a:r>
              <a:rPr lang="pt-BR" dirty="0" smtClean="0"/>
              <a:t>		Os </a:t>
            </a:r>
            <a:r>
              <a:rPr lang="pt-BR" dirty="0"/>
              <a:t>geradores deverão ter como objetivo prioritário a não geração de resíduos e secundariamente a redução, a reutilização, a reciclagem e a destinação final. Os resíduos da construção não poderão ser dispostos em aterros de resíduos domiciliares em áreas de "bota fora", em encostas, corpos d" água, lotes vagos e em áreas protegidas de acordo com a legislação.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4800" b="1" dirty="0" smtClean="0"/>
          </a:p>
          <a:p>
            <a:pPr algn="ctr">
              <a:buNone/>
            </a:pPr>
            <a:endParaRPr lang="pt-BR" sz="4800" b="1" dirty="0"/>
          </a:p>
          <a:p>
            <a:pPr algn="ctr">
              <a:buNone/>
            </a:pPr>
            <a:r>
              <a:rPr lang="pt-BR" sz="4800" b="1" dirty="0" smtClean="0"/>
              <a:t>CLASSIFICAÇÃO DOS RESÍDUOS</a:t>
            </a:r>
            <a:endParaRPr lang="pt-B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 </a:t>
            </a:r>
            <a:r>
              <a:rPr lang="pt-BR" b="1" dirty="0" smtClean="0"/>
              <a:t>Classe 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pt-BR" b="1" dirty="0" smtClean="0"/>
              <a:t>TIPOS DE RESÍDUOS CASSE A </a:t>
            </a:r>
          </a:p>
          <a:p>
            <a:r>
              <a:rPr lang="pt-BR" dirty="0"/>
              <a:t>D</a:t>
            </a:r>
            <a:r>
              <a:rPr lang="pt-BR" dirty="0" smtClean="0"/>
              <a:t>e </a:t>
            </a:r>
            <a:r>
              <a:rPr lang="pt-BR" dirty="0"/>
              <a:t>construção, demolição, reformas e reparos de pavimentação e de outras obras de </a:t>
            </a:r>
            <a:r>
              <a:rPr lang="pt-BR" dirty="0" err="1" smtClean="0"/>
              <a:t>infraestrutura</a:t>
            </a:r>
            <a:r>
              <a:rPr lang="pt-BR" dirty="0"/>
              <a:t>, inclusive solos provenientes de terraplanagem;</a:t>
            </a:r>
          </a:p>
          <a:p>
            <a:r>
              <a:rPr lang="pt-BR" dirty="0" smtClean="0"/>
              <a:t>De </a:t>
            </a:r>
            <a:r>
              <a:rPr lang="pt-BR" dirty="0"/>
              <a:t>construção, demolição, reformas e reparos de edificações: componentes cerâmicos (tijolos, blocos, telhas, placas de revestimento </a:t>
            </a:r>
            <a:r>
              <a:rPr lang="pt-BR" dirty="0" err="1"/>
              <a:t>etc</a:t>
            </a:r>
            <a:r>
              <a:rPr lang="pt-BR" dirty="0"/>
              <a:t>) argamassa e concreto;</a:t>
            </a:r>
          </a:p>
          <a:p>
            <a:r>
              <a:rPr lang="pt-BR" dirty="0" smtClean="0"/>
              <a:t>De </a:t>
            </a:r>
            <a:r>
              <a:rPr lang="pt-BR" dirty="0"/>
              <a:t>processo de fabricação ou demolição de peças pré-moldadas em concreto (blocos, tubos, meios-fios entre outros) produzidas no canteiro de obras.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 </a:t>
            </a:r>
            <a:r>
              <a:rPr lang="pt-BR" b="1" dirty="0" smtClean="0"/>
              <a:t>Classe 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b="1" dirty="0" smtClean="0"/>
              <a:t>ARMAZENAMENTO / DESTINAÇÃO </a:t>
            </a:r>
          </a:p>
          <a:p>
            <a:r>
              <a:rPr lang="pt-BR" dirty="0" smtClean="0"/>
              <a:t>Deverão </a:t>
            </a:r>
            <a:r>
              <a:rPr lang="pt-BR" dirty="0"/>
              <a:t>ser reutilizados ou reciclados na forma de agregados, ou encaminhados a áreas de aterro de resíduos da construção civil, sendo dispostos de modo a permitir a sua utilização ou reciclagem futura.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 </a:t>
            </a:r>
            <a:r>
              <a:rPr lang="pt-BR" b="1" dirty="0" smtClean="0"/>
              <a:t>Classe B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b="1" dirty="0" smtClean="0"/>
              <a:t>TIPOS DE RESÍDUOS CASSE B</a:t>
            </a:r>
            <a:endParaRPr lang="pt-BR" dirty="0" smtClean="0"/>
          </a:p>
          <a:p>
            <a:r>
              <a:rPr lang="pt-BR" dirty="0" smtClean="0"/>
              <a:t>resíduos </a:t>
            </a:r>
            <a:r>
              <a:rPr lang="pt-BR" dirty="0"/>
              <a:t>recicláveis para outras destinações, tais como plástico, papel/papelão, metais, vidros, madeiras e outros.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 </a:t>
            </a:r>
            <a:r>
              <a:rPr lang="pt-BR" b="1" dirty="0" smtClean="0"/>
              <a:t>Classe B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b="1" dirty="0" smtClean="0"/>
              <a:t>ARMAZENAMENTO / DESTINAÇÃO </a:t>
            </a:r>
          </a:p>
          <a:p>
            <a:pPr algn="just"/>
            <a:r>
              <a:rPr lang="pt-BR" dirty="0"/>
              <a:t>Deverão ser reutilizados, reciclados ou encaminhados a áreas de armazenamento temporário, sendo disposto de modo a permitir a sua utilização ou reciclagem </a:t>
            </a:r>
            <a:r>
              <a:rPr lang="pt-BR" dirty="0" smtClean="0"/>
              <a:t>futura.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 </a:t>
            </a:r>
            <a:r>
              <a:rPr lang="pt-BR" b="1" dirty="0" smtClean="0"/>
              <a:t>Classe 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b="1" dirty="0" smtClean="0"/>
              <a:t>TIPOS DE RESÍDUOS CASSE C</a:t>
            </a:r>
            <a:endParaRPr lang="pt-BR" dirty="0" smtClean="0"/>
          </a:p>
          <a:p>
            <a:pPr algn="just"/>
            <a:r>
              <a:rPr lang="pt-BR" dirty="0"/>
              <a:t>resíduos para os quais não foram desenvolvidas tecnologias ou aplicações economicamente viáveis que permitam a sua reciclagem/ recuperação, tais como os produtos oriundos do gesso.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024057"/>
          </a:xfrm>
        </p:spPr>
      </p:pic>
    </p:spTree>
    <p:extLst>
      <p:ext uri="{BB962C8B-B14F-4D97-AF65-F5344CB8AC3E}">
        <p14:creationId xmlns:p14="http://schemas.microsoft.com/office/powerpoint/2010/main" val="3340744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 </a:t>
            </a:r>
            <a:r>
              <a:rPr lang="pt-BR" b="1" dirty="0" smtClean="0"/>
              <a:t>Classe 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b="1" dirty="0" smtClean="0"/>
              <a:t>ARMAZENAMENTO / DESTINAÇÃO </a:t>
            </a:r>
          </a:p>
          <a:p>
            <a:pPr algn="just"/>
            <a:r>
              <a:rPr lang="pt-BR" dirty="0"/>
              <a:t>Deverão ser armazenados, transportados e destinados em conformidade com as normas técnicas específicas.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 </a:t>
            </a:r>
            <a:r>
              <a:rPr lang="pt-BR" b="1" dirty="0" smtClean="0"/>
              <a:t>Classe 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b="1" dirty="0" smtClean="0"/>
              <a:t>TIPOS DE RESÍDUOS CASSE D</a:t>
            </a:r>
            <a:endParaRPr lang="pt-BR" dirty="0" smtClean="0"/>
          </a:p>
          <a:p>
            <a:pPr algn="just"/>
            <a:r>
              <a:rPr lang="pt-BR" dirty="0" smtClean="0"/>
              <a:t>resíduos </a:t>
            </a:r>
            <a:r>
              <a:rPr lang="pt-BR" dirty="0"/>
              <a:t>perigosos oriundos do processo de construção, tais como tintas, solventes, óleos e outros, ou aqueles contaminados oriundos de demolição, reformas e reparos de clínicas radiológicas, instalações industriais e outros.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 </a:t>
            </a:r>
            <a:r>
              <a:rPr lang="pt-BR" b="1" dirty="0" smtClean="0"/>
              <a:t>Classe 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b="1" dirty="0" smtClean="0"/>
              <a:t>ARMAZENAMENTO / DESTINAÇÃO </a:t>
            </a:r>
          </a:p>
          <a:p>
            <a:pPr algn="just"/>
            <a:r>
              <a:rPr lang="pt-BR" dirty="0"/>
              <a:t>Deverão ser armazenados, transportados, reutilizados e destinados em conformidade com as normas técnicas específicas.</a:t>
            </a:r>
            <a:endParaRPr lang="pt-B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Vantagens de separar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Separação na fonte garante a qualidade dos resíduos e reduz os custos de beneficiamento</a:t>
            </a:r>
            <a:r>
              <a:rPr lang="pt-BR" dirty="0" smtClean="0"/>
              <a:t>.</a:t>
            </a:r>
          </a:p>
          <a:p>
            <a:pPr algn="just"/>
            <a:r>
              <a:rPr lang="pt-BR" dirty="0"/>
              <a:t>Diminuição dos custos de remoção dos resíduos</a:t>
            </a:r>
            <a:r>
              <a:rPr lang="pt-BR" dirty="0" smtClean="0"/>
              <a:t>.</a:t>
            </a:r>
          </a:p>
          <a:p>
            <a:pPr algn="just"/>
            <a:r>
              <a:rPr lang="pt-BR" dirty="0"/>
              <a:t>Reciclagem de alguns materiais na própria obra, outros separados para a coleta municipal e para a informal (coletores de material reciclável</a:t>
            </a:r>
            <a:r>
              <a:rPr lang="pt-BR" dirty="0" smtClean="0"/>
              <a:t>).</a:t>
            </a:r>
          </a:p>
          <a:p>
            <a:pPr algn="just"/>
            <a:r>
              <a:rPr lang="pt-BR" dirty="0"/>
              <a:t>Identificação dos pontos de desperdício.</a:t>
            </a:r>
            <a:br>
              <a:rPr lang="pt-BR" dirty="0"/>
            </a:br>
            <a:endParaRPr lang="pt-BR" dirty="0" smtClean="0"/>
          </a:p>
          <a:p>
            <a:pPr algn="just"/>
            <a:r>
              <a:rPr lang="pt-BR" dirty="0"/>
              <a:t>Organização no canteiro de obras.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Projetos de Gerenciamento de Resíduos da Construção Civil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t-BR" dirty="0" smtClean="0"/>
              <a:t>		Os </a:t>
            </a:r>
            <a:r>
              <a:rPr lang="pt-BR" dirty="0"/>
              <a:t>Projetos de Gerenciamento de Resíduos da Construção Civil (PGRCC) deverão ser elaborados e implementados pelos geradores e terão como objetivo estabelecer os procedimentos necessários para o manejo e destinação ambientalmente adequada dos resíduos. </a:t>
            </a:r>
            <a:r>
              <a:rPr lang="pt-BR" b="1" u="sng" dirty="0"/>
              <a:t>Ficam isentos da apresentação do Projeto de Gerenciamento de Resíduos da Construção Civil os geradores cuja obra seja inferior a 600m² de área construída ou inferior a 100m² no caso de demolição.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Projetos de Gerenciamento de Resíduos da Construção Civil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		</a:t>
            </a:r>
            <a:r>
              <a:rPr lang="pt-BR" b="1" u="sng" dirty="0" smtClean="0"/>
              <a:t>Os </a:t>
            </a:r>
            <a:r>
              <a:rPr lang="pt-BR" b="1" u="sng" dirty="0"/>
              <a:t>empreendedores de obras que excedam 600 </a:t>
            </a:r>
            <a:r>
              <a:rPr lang="pt-BR" b="1" u="sng" dirty="0" err="1"/>
              <a:t>m²</a:t>
            </a:r>
            <a:r>
              <a:rPr lang="pt-BR" b="1" u="sng" dirty="0"/>
              <a:t> de área construída ou demolição com área acima de 100m² deverão apresentar o Projeto de Gerenciamento de Resíduos da Construção Civil</a:t>
            </a:r>
            <a:r>
              <a:rPr lang="pt-BR" dirty="0"/>
              <a:t>, o qual deverá ser aprovado por ocasião da obtenção do licenciamento ambiental da obra ou da obtenção do alvará de construção, reforma, ampliação ou demolição.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Projetos de Gerenciamento de Resíduos da Construção Civil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		</a:t>
            </a:r>
            <a:r>
              <a:rPr lang="pt-BR" b="1" u="sng" dirty="0" smtClean="0"/>
              <a:t>Os </a:t>
            </a:r>
            <a:r>
              <a:rPr lang="pt-BR" b="1" u="sng" dirty="0"/>
              <a:t>geradores cujas obras possuam área construída superior à 70m² e inferior à 600 </a:t>
            </a:r>
            <a:r>
              <a:rPr lang="pt-BR" b="1" u="sng" dirty="0" err="1"/>
              <a:t>m²</a:t>
            </a:r>
            <a:r>
              <a:rPr lang="pt-BR" b="1" u="sng" dirty="0"/>
              <a:t> ou remoção de solo acima de 50m³ deverão preencher formulário específico</a:t>
            </a:r>
            <a:r>
              <a:rPr lang="pt-BR" dirty="0"/>
              <a:t>, </a:t>
            </a:r>
            <a:r>
              <a:rPr lang="pt-BR" dirty="0" smtClean="0"/>
              <a:t>na Secretaria Municipal </a:t>
            </a:r>
            <a:r>
              <a:rPr lang="pt-BR" dirty="0"/>
              <a:t>de </a:t>
            </a:r>
            <a:r>
              <a:rPr lang="pt-BR" dirty="0" smtClean="0"/>
              <a:t>Agricultura e Meio </a:t>
            </a:r>
            <a:r>
              <a:rPr lang="pt-BR" dirty="0"/>
              <a:t>Ambiente, na ocasião da obtenção do alvará de construção, reforma, ampliação e demolição ou do licenciamento ambiental.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Principais etapas de um projeto de gerenciamento (PGRCC</a:t>
            </a:r>
            <a:r>
              <a:rPr lang="pt-BR" b="1" dirty="0" smtClean="0"/>
              <a:t>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/>
              <a:t>Caracterização.</a:t>
            </a:r>
            <a:r>
              <a:rPr lang="pt-BR" dirty="0"/>
              <a:t> Identificar e quantificar os resíduos</a:t>
            </a:r>
            <a:r>
              <a:rPr lang="pt-BR" dirty="0" smtClean="0"/>
              <a:t>;</a:t>
            </a:r>
          </a:p>
          <a:p>
            <a:pPr algn="just"/>
            <a:r>
              <a:rPr lang="pt-BR" b="1" dirty="0"/>
              <a:t>Triagem.</a:t>
            </a:r>
            <a:r>
              <a:rPr lang="pt-BR" dirty="0"/>
              <a:t> Realizar triagem, que poderá ser feita pelo gerador na origem, ou ser realizada nas áreas de destinação licenciadas para essa finalidade, respeitadas as classes de resíduos estabelecidos na resolução do </a:t>
            </a:r>
            <a:r>
              <a:rPr lang="pt-BR" dirty="0" err="1"/>
              <a:t>Conama</a:t>
            </a:r>
            <a:r>
              <a:rPr lang="pt-BR" dirty="0"/>
              <a:t>.</a:t>
            </a:r>
            <a:br>
              <a:rPr lang="pt-BR" dirty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Principais etapas de um projeto de gerenciamento (PGRCC)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b="1" dirty="0"/>
              <a:t>Acondicionamento.</a:t>
            </a:r>
            <a:r>
              <a:rPr lang="pt-BR" dirty="0"/>
              <a:t> O gerador deve garantir o confinamento dos resíduos após a geração até a etapa de transporte, assegurando nos casos que sejam possíveis, a condição de reutilização e de reciclagem</a:t>
            </a:r>
            <a:r>
              <a:rPr lang="pt-BR" dirty="0" smtClean="0"/>
              <a:t>;</a:t>
            </a:r>
          </a:p>
          <a:p>
            <a:pPr algn="just"/>
            <a:r>
              <a:rPr lang="pt-BR" b="1" dirty="0"/>
              <a:t>Transporte.</a:t>
            </a:r>
            <a:r>
              <a:rPr lang="pt-BR" dirty="0"/>
              <a:t> Deverá ser realizado de acordo com as normas vigentes para o transporte de resíduos;</a:t>
            </a:r>
            <a:br>
              <a:rPr lang="pt-BR" dirty="0"/>
            </a:b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t-BR" b="1" dirty="0"/>
              <a:t>Destinação.</a:t>
            </a:r>
            <a:r>
              <a:rPr lang="pt-BR" dirty="0"/>
              <a:t> Deverá ser feita de acordo com as classes a que pertencem os resíduos</a:t>
            </a:r>
            <a:r>
              <a:rPr lang="pt-BR" dirty="0" smtClean="0"/>
              <a:t>.</a:t>
            </a:r>
          </a:p>
          <a:p>
            <a:pPr algn="just">
              <a:buNone/>
            </a:pPr>
            <a:r>
              <a:rPr lang="pt-BR" dirty="0" smtClean="0"/>
              <a:t>		A </a:t>
            </a:r>
            <a:r>
              <a:rPr lang="pt-BR" dirty="0"/>
              <a:t>separação correta e a disposição final dos diferentes tipos de resíduos das obras de construção civil permite sua valorização, através da reutilização, reciclagem e a redução dos custos. O gerenciamento dos resíduos pelo construtor, além de expressar sua responsabilidade ambiental e atuação correta como gerador, é economicamente vantajosa e possibilita um claro avanço dos construtores em seu esforço para imprimir qualidade aos seus processos e produtos.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939"/>
            <a:ext cx="9144000" cy="6122381"/>
          </a:xfrm>
        </p:spPr>
      </p:pic>
    </p:spTree>
    <p:extLst>
      <p:ext uri="{BB962C8B-B14F-4D97-AF65-F5344CB8AC3E}">
        <p14:creationId xmlns:p14="http://schemas.microsoft.com/office/powerpoint/2010/main" val="2648660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LEGISLAÇÃO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6581328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/>
              <a:t>Lei Ordinária nº 1176/2009 de 15 de Julho de 2009</a:t>
            </a:r>
            <a:endParaRPr lang="pt-BR" sz="2400" dirty="0"/>
          </a:p>
          <a:p>
            <a:pPr algn="just">
              <a:buNone/>
            </a:pPr>
            <a:r>
              <a:rPr lang="pt-BR" sz="2400" dirty="0" smtClean="0"/>
              <a:t>		Institui </a:t>
            </a:r>
            <a:r>
              <a:rPr lang="pt-BR" sz="2400" dirty="0"/>
              <a:t>o plano integrado de gerenciamento de resíduos da construção civil para o município de Picada Café, em conformidade com as resoluções CONAMA nº 307, de 05 de julho de 2002 e 348, de 16 de agosto de 2004, e as normas brasileiras correlatas, embelecidas pela ABNT, na forma que especifica, e da outras providencias. </a:t>
            </a:r>
            <a:endParaRPr lang="pt-BR" sz="2400" dirty="0" smtClean="0"/>
          </a:p>
          <a:p>
            <a:pPr algn="just"/>
            <a:r>
              <a:rPr lang="pt-BR" sz="2400" b="1" dirty="0" smtClean="0"/>
              <a:t>Resolução CONAMA nº 307, de 5 de julho de 2002</a:t>
            </a:r>
            <a:endParaRPr lang="pt-BR" sz="2400" dirty="0" smtClean="0"/>
          </a:p>
          <a:p>
            <a:pPr algn="just">
              <a:buNone/>
            </a:pPr>
            <a:r>
              <a:rPr lang="pt-BR" sz="2400" dirty="0" smtClean="0"/>
              <a:t>		Estabelece diretrizes, critérios e procedimentos para a gestão dos resíduos da construção civil </a:t>
            </a:r>
          </a:p>
          <a:p>
            <a:pPr algn="just"/>
            <a:r>
              <a:rPr lang="pt-BR" sz="2400" b="1" dirty="0" smtClean="0"/>
              <a:t>Resolução CONAMA nº 348 De 16 de agosto de 2004</a:t>
            </a:r>
            <a:endParaRPr lang="pt-BR" sz="2400" dirty="0" smtClean="0"/>
          </a:p>
          <a:p>
            <a:pPr algn="just">
              <a:buNone/>
            </a:pPr>
            <a:r>
              <a:rPr lang="pt-BR" sz="2400" dirty="0" smtClean="0"/>
              <a:t>		Altera resolução CONAMA nº 307, de 5 de julho de 2002, incluindo o amianto na classe de resíduos perigosos </a:t>
            </a:r>
          </a:p>
          <a:p>
            <a:endParaRPr lang="pt-BR" sz="2400" dirty="0"/>
          </a:p>
          <a:p>
            <a:endParaRPr lang="pt-BR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LEGISLAÇÃO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b="1" dirty="0" smtClean="0"/>
              <a:t>Resolução </a:t>
            </a:r>
            <a:r>
              <a:rPr lang="pt-BR" b="1" dirty="0"/>
              <a:t>CONAMA nº 307, de 5 de julho de 2002</a:t>
            </a:r>
            <a:endParaRPr lang="pt-BR" dirty="0"/>
          </a:p>
          <a:p>
            <a:pPr algn="just">
              <a:buNone/>
            </a:pPr>
            <a:r>
              <a:rPr lang="pt-BR" dirty="0" smtClean="0"/>
              <a:t>		Estabelece </a:t>
            </a:r>
            <a:r>
              <a:rPr lang="pt-BR" dirty="0"/>
              <a:t>diretrizes, critérios e procedimentos para a gestão dos resíduos da construção civil </a:t>
            </a:r>
            <a:endParaRPr lang="pt-BR" dirty="0" smtClean="0"/>
          </a:p>
          <a:p>
            <a:pPr algn="just"/>
            <a:r>
              <a:rPr lang="pt-BR" b="1" dirty="0"/>
              <a:t>Resolução CONAMA nº 348 De 16 de agosto de 2004</a:t>
            </a:r>
            <a:endParaRPr lang="pt-BR" dirty="0"/>
          </a:p>
          <a:p>
            <a:pPr algn="just">
              <a:buNone/>
            </a:pPr>
            <a:r>
              <a:rPr lang="pt-BR" dirty="0" smtClean="0"/>
              <a:t>		Altera </a:t>
            </a:r>
            <a:r>
              <a:rPr lang="pt-BR" dirty="0"/>
              <a:t>resolução CONAMA nº 307, de 5 de julho de 2002, incluindo o amianto na classe de resíduos perigosos </a:t>
            </a:r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LEGISLAÇÃO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BR" b="1" dirty="0"/>
              <a:t>Lei Federal nº 12.305/2010 </a:t>
            </a:r>
            <a:endParaRPr lang="pt-BR" dirty="0"/>
          </a:p>
          <a:p>
            <a:pPr algn="just">
              <a:buNone/>
            </a:pPr>
            <a:r>
              <a:rPr lang="pt-BR" dirty="0" smtClean="0"/>
              <a:t>		Institui </a:t>
            </a:r>
            <a:r>
              <a:rPr lang="pt-BR" dirty="0"/>
              <a:t>a Política Nacional de Resíduos Sólidos alterada a Lei nº 9.605, de 12 de fevereiro de 1998; e da outras </a:t>
            </a:r>
            <a:r>
              <a:rPr lang="pt-BR" dirty="0" smtClean="0"/>
              <a:t>providencias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Lei federal nº 9.605/1998 ( Lei de crimes ambientais) </a:t>
            </a:r>
            <a:endParaRPr lang="pt-BR" dirty="0"/>
          </a:p>
          <a:p>
            <a:pPr algn="just">
              <a:buNone/>
            </a:pPr>
            <a:r>
              <a:rPr lang="pt-BR" dirty="0" smtClean="0"/>
              <a:t>		Dispõem </a:t>
            </a:r>
            <a:r>
              <a:rPr lang="pt-BR" dirty="0"/>
              <a:t>sobre as sanções penais e administrativas derivadas de condutas e atividades lesivas ao meio ambiente, e da outras providencias</a:t>
            </a:r>
            <a:r>
              <a:rPr lang="pt-BR" dirty="0" smtClean="0"/>
              <a:t>.</a:t>
            </a:r>
          </a:p>
          <a:p>
            <a:pPr algn="just"/>
            <a:r>
              <a:rPr lang="pt-BR" b="1" dirty="0" smtClean="0"/>
              <a:t>Resolução CONSEMA nº 109, de 22 de Setembro de 2005</a:t>
            </a:r>
            <a:endParaRPr lang="pt-BR" dirty="0" smtClean="0"/>
          </a:p>
          <a:p>
            <a:pPr algn="just">
              <a:buNone/>
            </a:pPr>
            <a:r>
              <a:rPr lang="pt-BR" dirty="0" smtClean="0"/>
              <a:t>		Estabelece diretrizes para elaboração do Plano Integrado de Gerenciamento de Resíduos da Construção Civil, a ser elaborado pelos Municípios. </a:t>
            </a:r>
          </a:p>
          <a:p>
            <a:pPr>
              <a:buNone/>
            </a:pP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NORMAS GERAIS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BR" b="1" dirty="0"/>
              <a:t>NBR 10.004</a:t>
            </a:r>
            <a:r>
              <a:rPr lang="pt-BR" dirty="0"/>
              <a:t> – Resíduos sólidos – </a:t>
            </a:r>
            <a:r>
              <a:rPr lang="pt-BR" dirty="0" smtClean="0"/>
              <a:t>Classificação;</a:t>
            </a:r>
            <a:endParaRPr lang="pt-BR" dirty="0"/>
          </a:p>
          <a:p>
            <a:pPr algn="just"/>
            <a:r>
              <a:rPr lang="pt-BR" b="1" dirty="0"/>
              <a:t>NBR 15.112</a:t>
            </a:r>
            <a:r>
              <a:rPr lang="pt-BR" dirty="0"/>
              <a:t> – Resíduos da construção </a:t>
            </a:r>
            <a:r>
              <a:rPr lang="pt-BR" dirty="0" err="1" smtClean="0"/>
              <a:t>cívil</a:t>
            </a:r>
            <a:r>
              <a:rPr lang="pt-BR" dirty="0" smtClean="0"/>
              <a:t> </a:t>
            </a:r>
            <a:r>
              <a:rPr lang="pt-BR" dirty="0"/>
              <a:t>e resíduos volumosos- área de transbordo e triagem – diretrizes para projetos, implantação e </a:t>
            </a:r>
            <a:r>
              <a:rPr lang="pt-BR" dirty="0" smtClean="0"/>
              <a:t>operação;</a:t>
            </a:r>
            <a:endParaRPr lang="pt-BR" dirty="0"/>
          </a:p>
          <a:p>
            <a:pPr algn="just"/>
            <a:r>
              <a:rPr lang="pt-BR" b="1" dirty="0"/>
              <a:t>NBR 15.114</a:t>
            </a:r>
            <a:r>
              <a:rPr lang="pt-BR" dirty="0"/>
              <a:t> -  Resíduos sólidos da construção civil- áreas para reciclagem- diretrizes para projetos, implantação e </a:t>
            </a:r>
            <a:r>
              <a:rPr lang="pt-BR" dirty="0" smtClean="0"/>
              <a:t>operação;</a:t>
            </a:r>
            <a:endParaRPr lang="pt-BR" dirty="0"/>
          </a:p>
          <a:p>
            <a:pPr algn="just"/>
            <a:r>
              <a:rPr lang="pt-BR" b="1" dirty="0"/>
              <a:t>NBR 15.115</a:t>
            </a:r>
            <a:r>
              <a:rPr lang="pt-BR" dirty="0"/>
              <a:t> – Agregados reciclados de resíduos sólidos da construção civil -  execução de camada de pavimentação – </a:t>
            </a:r>
            <a:r>
              <a:rPr lang="pt-BR" dirty="0" smtClean="0"/>
              <a:t>procedimentos;</a:t>
            </a:r>
            <a:endParaRPr lang="pt-BR" dirty="0"/>
          </a:p>
          <a:p>
            <a:pPr algn="just"/>
            <a:r>
              <a:rPr lang="pt-BR" b="1" dirty="0"/>
              <a:t>NBR 15.116</a:t>
            </a:r>
            <a:r>
              <a:rPr lang="pt-BR" dirty="0"/>
              <a:t> -  Agregados reciclados de resíduos sólidos da construção civil – utilização em pavimentação e preparo de concreto sem função estrutural – requisitos </a:t>
            </a:r>
            <a:r>
              <a:rPr lang="pt-BR" dirty="0" smtClean="0"/>
              <a:t>.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INFORMAÇÕES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/>
          </a:p>
          <a:p>
            <a:pPr algn="ctr">
              <a:buNone/>
            </a:pPr>
            <a:r>
              <a:rPr lang="pt-BR" dirty="0" smtClean="0"/>
              <a:t>Secretaria de Agricultura e Meio Ambiente </a:t>
            </a:r>
          </a:p>
          <a:p>
            <a:pPr algn="ctr">
              <a:buNone/>
            </a:pPr>
            <a:r>
              <a:rPr lang="pt-BR" dirty="0" smtClean="0"/>
              <a:t>(54) 3285-1300</a:t>
            </a:r>
          </a:p>
          <a:p>
            <a:pPr algn="ctr">
              <a:buNone/>
            </a:pPr>
            <a:r>
              <a:rPr lang="pt-BR" dirty="0" smtClean="0"/>
              <a:t>agricultura@picadacafe.rs.gov.br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Resíduos da construção </a:t>
            </a:r>
            <a:r>
              <a:rPr lang="pt-BR" b="1" dirty="0" smtClean="0"/>
              <a:t>civil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BR" dirty="0" smtClean="0"/>
              <a:t>		São </a:t>
            </a:r>
            <a:r>
              <a:rPr lang="pt-BR" dirty="0"/>
              <a:t>os provenientes de construções, reformas, reparos e demolições de obras de construção civil, e os resultantes da preparação e da escavação de terrenos, tais como: tijolos, blocos cerâmicos, concreto em geral, solos, rochas, metais, resinas, colas, tintas, madeiras e compensados, forros, argamassa, gesso, telhas, pavimento </a:t>
            </a:r>
            <a:r>
              <a:rPr lang="pt-BR" dirty="0" err="1"/>
              <a:t>asfáltico</a:t>
            </a:r>
            <a:r>
              <a:rPr lang="pt-BR" dirty="0"/>
              <a:t>, vidros, plásticos, tubulações, fiação elétrica etc., comumente chamados de entulhos de obras, caliça ou metralha.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Geradores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/>
              <a:t> </a:t>
            </a:r>
            <a:r>
              <a:rPr lang="pt-BR" dirty="0" smtClean="0"/>
              <a:t>		São </a:t>
            </a:r>
            <a:r>
              <a:rPr lang="pt-BR" dirty="0"/>
              <a:t>pessoas, físicas ou jurídicas, públicas ou privadas, responsáveis por atividades ou empreendimentos que gerem os resíduos.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Transportadores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		São </a:t>
            </a:r>
            <a:r>
              <a:rPr lang="pt-BR" dirty="0"/>
              <a:t>as pessoas, físicas ou </a:t>
            </a:r>
            <a:r>
              <a:rPr lang="pt-BR" dirty="0" smtClean="0"/>
              <a:t>jurídicas, </a:t>
            </a:r>
            <a:r>
              <a:rPr lang="pt-BR" dirty="0"/>
              <a:t>encarregadas da coleta e do transporte dos resíduos entre as fontes geradoras e as áreas de destinação.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Agregado </a:t>
            </a:r>
            <a:r>
              <a:rPr lang="pt-BR" b="1" dirty="0" smtClean="0"/>
              <a:t>reciclado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		É </a:t>
            </a:r>
            <a:r>
              <a:rPr lang="pt-BR" dirty="0"/>
              <a:t>o material granular proveniente do beneficiamento de resíduos de construção que apresentem características técnicas para a aplicação em obras de edificação, de </a:t>
            </a:r>
            <a:r>
              <a:rPr lang="pt-BR" dirty="0" err="1" smtClean="0"/>
              <a:t>infraestrutura</a:t>
            </a:r>
            <a:r>
              <a:rPr lang="pt-BR" dirty="0"/>
              <a:t>, em aterros sanitários ou outras obras de engenharia.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Gerenciamento de </a:t>
            </a:r>
            <a:r>
              <a:rPr lang="pt-BR" b="1" dirty="0" smtClean="0"/>
              <a:t>resíduos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		É </a:t>
            </a:r>
            <a:r>
              <a:rPr lang="pt-BR" dirty="0"/>
              <a:t>o sistema de gestão que visa reduzir, reutilizar ou reciclar resíduos, incluindo planejamento, responsabilidades, práticas, procedimentos e recursos para desenvolver e implementar as ações necessárias ao cumprimento das etapas previstas em programas e planos.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Reutilização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		É </a:t>
            </a:r>
            <a:r>
              <a:rPr lang="pt-BR" dirty="0"/>
              <a:t>o processo de reaplicação de um resíduo, sem transformação do mesmo.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572</Words>
  <Application>Microsoft Office PowerPoint</Application>
  <PresentationFormat>Apresentação na tela (4:3)</PresentationFormat>
  <Paragraphs>109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Tema do Office</vt:lpstr>
      <vt:lpstr>   Resíduos de Construção Civil </vt:lpstr>
      <vt:lpstr>Apresentação do PowerPoint</vt:lpstr>
      <vt:lpstr>Apresentação do PowerPoint</vt:lpstr>
      <vt:lpstr>Resíduos da construção civil</vt:lpstr>
      <vt:lpstr>Geradores</vt:lpstr>
      <vt:lpstr>Transportadores</vt:lpstr>
      <vt:lpstr>Agregado reciclado</vt:lpstr>
      <vt:lpstr>Gerenciamento de resíduos</vt:lpstr>
      <vt:lpstr>Reutilização</vt:lpstr>
      <vt:lpstr>Reciclagem</vt:lpstr>
      <vt:lpstr>Beneficiamento</vt:lpstr>
      <vt:lpstr>Aterro de resíduos da construção civil</vt:lpstr>
      <vt:lpstr>Áreas de destinação de resíduos</vt:lpstr>
      <vt:lpstr>Apresentação do PowerPoint</vt:lpstr>
      <vt:lpstr> Classe A</vt:lpstr>
      <vt:lpstr> Classe A</vt:lpstr>
      <vt:lpstr> Classe B</vt:lpstr>
      <vt:lpstr> Classe B</vt:lpstr>
      <vt:lpstr> Classe C</vt:lpstr>
      <vt:lpstr> Classe C</vt:lpstr>
      <vt:lpstr> Classe D</vt:lpstr>
      <vt:lpstr> Classe D</vt:lpstr>
      <vt:lpstr>Vantagens de separar</vt:lpstr>
      <vt:lpstr>Projetos de Gerenciamento de Resíduos da Construção Civil</vt:lpstr>
      <vt:lpstr>Projetos de Gerenciamento de Resíduos da Construção Civil</vt:lpstr>
      <vt:lpstr>Projetos de Gerenciamento de Resíduos da Construção Civil</vt:lpstr>
      <vt:lpstr>Principais etapas de um projeto de gerenciamento (PGRCC)</vt:lpstr>
      <vt:lpstr>Principais etapas de um projeto de gerenciamento (PGRCC)</vt:lpstr>
      <vt:lpstr>Apresentação do PowerPoint</vt:lpstr>
      <vt:lpstr>LEGISLAÇÃO </vt:lpstr>
      <vt:lpstr>LEGISLAÇÃO</vt:lpstr>
      <vt:lpstr>LEGISLAÇÃO</vt:lpstr>
      <vt:lpstr>NORMAS GERAIS </vt:lpstr>
      <vt:lpstr>INFORMAÇÕES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Resíduos de Construção Civil </dc:title>
  <dc:creator>wagner</dc:creator>
  <cp:lastModifiedBy>WEB</cp:lastModifiedBy>
  <cp:revision>27</cp:revision>
  <dcterms:created xsi:type="dcterms:W3CDTF">2015-10-07T10:46:24Z</dcterms:created>
  <dcterms:modified xsi:type="dcterms:W3CDTF">2016-01-07T17:41:30Z</dcterms:modified>
</cp:coreProperties>
</file>